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4" r:id="rId2"/>
    <p:sldId id="323" r:id="rId3"/>
    <p:sldId id="341" r:id="rId4"/>
    <p:sldId id="337" r:id="rId5"/>
    <p:sldId id="332" r:id="rId6"/>
    <p:sldId id="335" r:id="rId7"/>
    <p:sldId id="297" r:id="rId8"/>
    <p:sldId id="295" r:id="rId9"/>
    <p:sldId id="298" r:id="rId10"/>
    <p:sldId id="343" r:id="rId11"/>
    <p:sldId id="344" r:id="rId12"/>
    <p:sldId id="33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8" autoAdjust="0"/>
    <p:restoredTop sz="49362" autoAdjust="0"/>
  </p:normalViewPr>
  <p:slideViewPr>
    <p:cSldViewPr>
      <p:cViewPr varScale="1">
        <p:scale>
          <a:sx n="87" d="100"/>
          <a:sy n="87" d="100"/>
        </p:scale>
        <p:origin x="76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11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32" y="-7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76BB46B9-DB7F-464D-A35D-5D783BE4B9A2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AD80D8AC-87DB-4363-A061-4EF19A62E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434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51045AB8-A1C8-4A04-9A6A-7D8CCF6DCFE7}" type="datetimeFigureOut">
              <a:rPr lang="en-US" smtClean="0"/>
              <a:t>7/14/2016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1" rIns="93163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63" tIns="46581" rIns="93163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5614FE1D-F5D0-4529-B423-D295DD194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816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32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World Campus Gross Revenue Distribution 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659A1-5705-4990-9BC6-5A467CABD45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44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Experience for Undergraduates (REU)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Collaboration between Commonwealth Campuses and College of Engineering to build research relationships between faculty and students at campuses and faculty at UP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Year One Outcome - 32 students participated: 6 from Altoona, 5 from Erie, 6 from Berks, 12 from Harrisburg and 3 University College (2 New Ken, 1 Wilkes Barre).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Ended on 8/7  with a Conference and Poster session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 12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Sponsored Research </a:t>
            </a: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8ECAB-2969-4FB3-B454-BDEC6F6F80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231328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All Penn State campuses were invited by local</a:t>
            </a:r>
            <a:r>
              <a:rPr lang="en-US" baseline="0" dirty="0" smtClean="0"/>
              <a:t> delegations, community and business leaders to place a </a:t>
            </a:r>
            <a:r>
              <a:rPr lang="en-US" baseline="0" dirty="0" err="1" smtClean="0"/>
              <a:t>penn</a:t>
            </a:r>
            <a:r>
              <a:rPr lang="en-US" baseline="0" dirty="0" smtClean="0"/>
              <a:t> State stake in their communities…virtually all campuses have state delegations in their backyards… a blessing– and a curse…(DiRaimo)</a:t>
            </a:r>
          </a:p>
          <a:p>
            <a:endParaRPr lang="en-US" dirty="0" smtClean="0"/>
          </a:p>
          <a:p>
            <a:r>
              <a:rPr lang="en-US" dirty="0" smtClean="0"/>
              <a:t>A promise in many ways– for us to keep… </a:t>
            </a:r>
          </a:p>
          <a:p>
            <a:endParaRPr lang="en-US" dirty="0" smtClean="0"/>
          </a:p>
          <a:p>
            <a:r>
              <a:rPr lang="en-US" baseline="0" dirty="0" smtClean="0"/>
              <a:t>The campuses locally contribute to the educational attainment and economies of their communities… regardless of size and scale our campuses are often a major employer, a chief higher education provider, community are and cultural center– resource in their communities.. Each has connections to local business and industry and strong alumni chapters/societies that connect to the campuses, serve on voluntary advisory boards– opening doors to our students for internships and placement. 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Strong alumni base… and getting stronger…</a:t>
            </a:r>
          </a:p>
          <a:p>
            <a:r>
              <a:rPr lang="en-US" baseline="0" dirty="0" smtClean="0"/>
              <a:t>3,652 full time employees– note the one percent exec/admin– we are very flat administratively– and getting flatter</a:t>
            </a:r>
          </a:p>
          <a:p>
            <a:endParaRPr lang="en-US" baseline="0" dirty="0" smtClean="0"/>
          </a:p>
          <a:p>
            <a:r>
              <a:rPr lang="en-US" b="1" dirty="0"/>
              <a:t>Employees</a:t>
            </a:r>
            <a:endParaRPr lang="en-US" dirty="0"/>
          </a:p>
          <a:p>
            <a:pPr lvl="0"/>
            <a:r>
              <a:rPr lang="en-US" dirty="0"/>
              <a:t>25% of staff are tech service.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1,000 advisers serving on our voluntary boards</a:t>
            </a:r>
            <a:r>
              <a:rPr lang="en-US" baseline="0" dirty="0" smtClean="0"/>
              <a:t>– our advisory boards, and our program boards, especially where accreditation is concerned… NCATE, ABET, AACSB, NASPA, nursing, allied health…. nearly all of our pre-</a:t>
            </a:r>
            <a:r>
              <a:rPr lang="en-US" baseline="0" dirty="0" err="1" smtClean="0"/>
              <a:t>profesional</a:t>
            </a:r>
            <a:r>
              <a:rPr lang="en-US" baseline="0" dirty="0" smtClean="0"/>
              <a:t> and professional programs are nationally accredited– (with the exception of the general business degree) these ties assure refreshed curricula, internships… and the like.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And of course our six inaugural Invent Penn State seed grants</a:t>
            </a:r>
            <a:r>
              <a:rPr lang="en-US" baseline="0" dirty="0" smtClean="0"/>
              <a:t>.  Part of University initiative to increase industry connection and entrepreneurship make Penn State a driver of the economy.  Awardees include: Lehigh, New Ken Wilkes Barre, Abington, Erie and Harrisburg… we are currently visiting the community sites associate with each campus– and greeting us are local delegations, elected officials, economic development folks – all involves in various revitalization projects in their downtown areas…the initiative is far-reaching and heartfelt. Seed Grant Symposium, October 5.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659A1-5705-4990-9BC6-5A467CABD4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1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started as local centers– have evolved overtime into academic units… six academic colleges, one graduate school.</a:t>
            </a:r>
            <a:r>
              <a:rPr lang="en-US" baseline="0" dirty="0" smtClean="0"/>
              <a:t>  Confer degrees, build curriculum, develop programs, serve as tenure homes to the faculty…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serve as the dean of the university college– and the great valley– review all faculty hires, evaluate dossiers for promotion and tenure (about 40 a year) and all sabbaticals for example. I therefore have two associate deans in my office to assist.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Totals for the colleges. campuses of faculty in backup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larger campuses that are stand along colleges have larger portfolios of programs– 15 to 35 baccalaureates. Harrisburg, </a:t>
            </a:r>
            <a:r>
              <a:rPr lang="en-US" baseline="0" dirty="0" err="1" smtClean="0"/>
              <a:t>Behrend</a:t>
            </a:r>
            <a:r>
              <a:rPr lang="en-US" baseline="0" dirty="0" smtClean="0"/>
              <a:t> and Great Valley have graduate status and offer master’s programs.  Harrisburg with about 33 master’s degrees, and three doctorates, Great Valley with about 15 master’s including the MBA and </a:t>
            </a:r>
            <a:r>
              <a:rPr lang="en-US" baseline="0" dirty="0" err="1" smtClean="0"/>
              <a:t>Behrend</a:t>
            </a:r>
            <a:r>
              <a:rPr lang="en-US" baseline="0" dirty="0" smtClean="0"/>
              <a:t> with about 6 master’s.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Smaller campuses have between 8-10 baccalaureates.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Behrend</a:t>
            </a:r>
            <a:r>
              <a:rPr lang="en-US" baseline="0" dirty="0" smtClean="0"/>
              <a:t> and Capital have long been colleges– about 40 years each</a:t>
            </a:r>
          </a:p>
          <a:p>
            <a:r>
              <a:rPr lang="en-US" baseline="0" dirty="0" smtClean="0"/>
              <a:t>Abington, Berks, Altoona– became colleges in 1997</a:t>
            </a:r>
          </a:p>
          <a:p>
            <a:r>
              <a:rPr lang="en-US" baseline="0" dirty="0" smtClean="0"/>
              <a:t>The University College- was formed in 2005–</a:t>
            </a:r>
          </a:p>
          <a:p>
            <a:r>
              <a:rPr lang="en-US" baseline="0" dirty="0" smtClean="0"/>
              <a:t>Great Valley earned school status in 1997– and reported to the graduate school–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7DE68-E28E-FA4D-BB94-A1330B2D2E3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40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89">
              <a:defRPr/>
            </a:pPr>
            <a:r>
              <a:rPr lang="en-US" dirty="0" smtClean="0"/>
              <a:t>Family income is reported from students who apply for student</a:t>
            </a:r>
            <a:r>
              <a:rPr lang="en-US" baseline="0" dirty="0" smtClean="0"/>
              <a:t> aid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4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89">
              <a:defRPr/>
            </a:pPr>
            <a:r>
              <a:rPr lang="en-US" dirty="0" smtClean="0"/>
              <a:t>Family income is reported from students who apply for student</a:t>
            </a:r>
            <a:r>
              <a:rPr lang="en-US" baseline="0" dirty="0" smtClean="0"/>
              <a:t> aid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59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58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33BC-962A-4EDD-8C05-FD5D0D344FC4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FF65-B38A-43F7-82DB-502DC0481FD7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5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0405-75AF-43AD-9102-3B2E7BF57D7B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0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FDAD-0548-4F04-BC57-7985DDFBBE5A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1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AEBB-E52B-4DB4-B00B-F6A36A7235DD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C3038-223D-4A21-8A86-E2BA95EF30A5}" type="datetime1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7656-E642-4E27-BED6-3E193F6A3413}" type="datetime1">
              <a:rPr lang="en-US" smtClean="0"/>
              <a:t>7/14/2016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1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C96F6-260B-4AFA-8724-B82A93FAD320}" type="datetime1">
              <a:rPr lang="en-US" smtClean="0"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4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AE73-B0AA-495B-B813-C89C68939D8E}" type="datetime1">
              <a:rPr lang="en-US" smtClean="0"/>
              <a:t>7/14/2016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6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D2D6-3E0C-40B2-8907-F13C4ABA0510}" type="datetime1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1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77E9-9624-458B-9D6B-B98074349049}" type="datetime1">
              <a:rPr lang="en-US" smtClean="0"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3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D433D-9A1C-44A2-B283-0AE16D662BF4}" type="datetime1">
              <a:rPr lang="en-US" smtClean="0"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9900-E860-4DA4-8647-F6F0A498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2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1" y="1676400"/>
            <a:ext cx="8686800" cy="19812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9021" y="304800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b="1" dirty="0" smtClean="0"/>
              <a:t>The </a:t>
            </a:r>
            <a:r>
              <a:rPr lang="en-US" sz="3600" b="1" dirty="0"/>
              <a:t>Commonwealth </a:t>
            </a:r>
            <a:r>
              <a:rPr lang="en-US" sz="3600" b="1" dirty="0" smtClean="0"/>
              <a:t>Campuses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0999" y="1960521"/>
            <a:ext cx="2163447" cy="1468480"/>
          </a:xfrm>
          <a:ln>
            <a:solidFill>
              <a:schemeClr val="accent1">
                <a:alpha val="50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508" y="1960520"/>
            <a:ext cx="1982450" cy="1468480"/>
          </a:xfrm>
          <a:prstGeom prst="rect">
            <a:avLst/>
          </a:prstGeom>
          <a:ln>
            <a:solidFill>
              <a:schemeClr val="accent1">
                <a:alpha val="50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815" y="1960520"/>
            <a:ext cx="1902785" cy="1468480"/>
          </a:xfrm>
          <a:prstGeom prst="rect">
            <a:avLst/>
          </a:prstGeom>
          <a:ln>
            <a:solidFill>
              <a:schemeClr val="accent1">
                <a:alpha val="50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857999" y="1960520"/>
            <a:ext cx="1935553" cy="1468480"/>
          </a:xfrm>
          <a:prstGeom prst="rect">
            <a:avLst/>
          </a:prstGeom>
          <a:ln>
            <a:solidFill>
              <a:schemeClr val="accent1">
                <a:alpha val="50000"/>
              </a:schemeClr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411552" y="4121840"/>
            <a:ext cx="838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New Trustee Orientation</a:t>
            </a:r>
          </a:p>
          <a:p>
            <a:pPr algn="ctr"/>
            <a:r>
              <a:rPr lang="en-US" sz="2800" dirty="0" smtClean="0"/>
              <a:t>July 21, </a:t>
            </a:r>
            <a:r>
              <a:rPr lang="en-US" sz="2800" dirty="0" smtClean="0"/>
              <a:t>2016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Dr</a:t>
            </a:r>
            <a:r>
              <a:rPr lang="en-US" sz="2800" dirty="0"/>
              <a:t>. Madlyn L. Hanes</a:t>
            </a:r>
            <a:br>
              <a:rPr lang="en-US" sz="2800" dirty="0"/>
            </a:br>
            <a:r>
              <a:rPr lang="en-US" sz="2800" dirty="0"/>
              <a:t>Vice President for Commonwealth </a:t>
            </a:r>
            <a:r>
              <a:rPr lang="en-US" sz="2800" dirty="0" smtClean="0"/>
              <a:t>Campuses</a:t>
            </a:r>
          </a:p>
        </p:txBody>
      </p:sp>
    </p:spTree>
    <p:extLst>
      <p:ext uri="{BB962C8B-B14F-4D97-AF65-F5344CB8AC3E}">
        <p14:creationId xmlns:p14="http://schemas.microsoft.com/office/powerpoint/2010/main" val="12693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sz="2800" b="1" dirty="0">
              <a:solidFill>
                <a:srgbClr val="1F497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3563" y="1175997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7121" y="406068"/>
            <a:ext cx="8000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b="1" dirty="0" smtClean="0">
                <a:solidFill>
                  <a:prstClr val="white"/>
                </a:solidFill>
              </a:rPr>
              <a:t>Commonwealth Campuses and World Campus– </a:t>
            </a:r>
          </a:p>
          <a:p>
            <a:pPr algn="ctr" defTabSz="457200"/>
            <a:r>
              <a:rPr lang="en-US" sz="2800" b="1" dirty="0" smtClean="0">
                <a:solidFill>
                  <a:prstClr val="white"/>
                </a:solidFill>
              </a:rPr>
              <a:t>long-standing partners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125264"/>
            <a:ext cx="7204715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>
                <a:ea typeface="Calibri"/>
                <a:cs typeface="Times New Roman"/>
              </a:rPr>
              <a:t>Online portfolio is large and highly subscribed:</a:t>
            </a:r>
          </a:p>
          <a:p>
            <a:pPr marL="800100" lvl="1" indent="-34290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Over 2,500 students in 13 programs in 2015-16 </a:t>
            </a:r>
          </a:p>
          <a:p>
            <a:pPr marL="800100" lvl="1" indent="-34290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30% of all World Campus courses are taught by Commonwealth </a:t>
            </a:r>
            <a:r>
              <a:rPr lang="en-US" sz="2200" dirty="0"/>
              <a:t>c</a:t>
            </a:r>
            <a:r>
              <a:rPr lang="en-US" sz="2200" dirty="0" smtClean="0"/>
              <a:t>ampus faculty </a:t>
            </a:r>
          </a:p>
          <a:p>
            <a:pPr marL="800100" lvl="1" indent="-34290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$33M+ in tuition revenues generated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228600" y="6248400"/>
            <a:ext cx="57569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200" dirty="0">
                <a:solidFill>
                  <a:prstClr val="white"/>
                </a:solidFill>
              </a:rPr>
              <a:t>Source: Data Warehouse: Official Database; Official Enrollment Table, </a:t>
            </a:r>
            <a:r>
              <a:rPr lang="en-US" sz="1200" dirty="0" smtClean="0">
                <a:solidFill>
                  <a:prstClr val="white"/>
                </a:solidFill>
              </a:rPr>
              <a:t>fa 2015_census</a:t>
            </a:r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Faculty and students engage in collaborative research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8360" y="1371600"/>
            <a:ext cx="738124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Student participation in supervised research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261 sections in AY 2015-16 with 793 total enrollments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294 – 49 sections with 104 enrollments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494 – 179 sections with 558 enrollments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594 – 33 sections with 131 enrollments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200" dirty="0" smtClean="0"/>
              <a:t>College </a:t>
            </a:r>
            <a:r>
              <a:rPr lang="en-US" sz="2200" dirty="0"/>
              <a:t>of Engineering </a:t>
            </a:r>
            <a:r>
              <a:rPr lang="en-US" sz="2200" dirty="0" smtClean="0"/>
              <a:t> “</a:t>
            </a:r>
            <a:r>
              <a:rPr lang="en-US" sz="2200" dirty="0"/>
              <a:t>Research Experience for Undergraduates (REUs</a:t>
            </a:r>
            <a:r>
              <a:rPr lang="en-US" sz="2200" dirty="0" smtClean="0"/>
              <a:t>)”; 50 students, 49 faculty</a:t>
            </a:r>
          </a:p>
          <a:p>
            <a:pPr marL="740664" lvl="1" indent="-285750">
              <a:buFont typeface="Arial" pitchFamily="34" charset="0"/>
              <a:buChar char="•"/>
            </a:pPr>
            <a:endParaRPr lang="en-US" sz="22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Faculty participation in sponsored </a:t>
            </a:r>
            <a:r>
              <a:rPr lang="en-US" sz="2200" dirty="0"/>
              <a:t>a</a:t>
            </a:r>
            <a:r>
              <a:rPr lang="en-US" sz="2200" dirty="0" smtClean="0"/>
              <a:t>wards  (as of June 2016)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$62 million in faculty participation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96000"/>
            <a:ext cx="609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200" dirty="0" smtClean="0"/>
              <a:t>Source:  Office of Sponsored Programs, SIMS Report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4214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7107" y="1743307"/>
            <a:ext cx="6096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THANK YOU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QUESTIONS/COMMENTS?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99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forjeff_c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404" y="1731365"/>
            <a:ext cx="6177196" cy="4272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The University’s multi-campus structure evolved over a century to serve the founding land-grant </a:t>
            </a:r>
            <a:r>
              <a:rPr lang="en-US" sz="2800" b="1" dirty="0" smtClean="0"/>
              <a:t>mission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81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sz="2800" b="1" dirty="0">
              <a:solidFill>
                <a:srgbClr val="1F497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8114" y="1217720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202057"/>
            <a:ext cx="84718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 smtClean="0">
                <a:solidFill>
                  <a:srgbClr val="FFFFFF"/>
                </a:solidFill>
                <a:latin typeface="+mj-lt"/>
              </a:rPr>
              <a:t>Commonwealth </a:t>
            </a:r>
            <a:r>
              <a:rPr lang="en-US" sz="2800" b="1" smtClean="0">
                <a:solidFill>
                  <a:srgbClr val="FFFFFF"/>
                </a:solidFill>
                <a:latin typeface="+mj-lt"/>
              </a:rPr>
              <a:t>Campuses benefit </a:t>
            </a:r>
            <a:r>
              <a:rPr lang="en-US" sz="2800" b="1" dirty="0" smtClean="0">
                <a:solidFill>
                  <a:srgbClr val="FFFFFF"/>
                </a:solidFill>
                <a:latin typeface="+mj-lt"/>
              </a:rPr>
              <a:t>from enduring ties to community, business and industry, local economies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5414" y="1752600"/>
            <a:ext cx="8191500" cy="51090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797814" lvl="1" indent="-342900">
              <a:spcBef>
                <a:spcPts val="1200"/>
              </a:spcBef>
              <a:buFont typeface="Arial"/>
              <a:buChar char="•"/>
            </a:pPr>
            <a:r>
              <a:rPr lang="en-US" sz="2200" spc="30" dirty="0" smtClean="0">
                <a:solidFill>
                  <a:srgbClr val="FFFFFF"/>
                </a:solidFill>
              </a:rPr>
              <a:t>Over 265,000 alumni</a:t>
            </a:r>
          </a:p>
          <a:p>
            <a:pPr marL="797814" lvl="1" indent="-342900">
              <a:spcBef>
                <a:spcPts val="1200"/>
              </a:spcBef>
              <a:buFont typeface="Arial"/>
              <a:buChar char="•"/>
            </a:pPr>
            <a:r>
              <a:rPr lang="en-US" sz="2200" spc="30" dirty="0" smtClean="0">
                <a:solidFill>
                  <a:srgbClr val="FFFFFF"/>
                </a:solidFill>
              </a:rPr>
              <a:t>3,703 full-time employees (43%, 1,601 academic; 56%, 2,056 staff;  1%, 46 exec/</a:t>
            </a:r>
            <a:r>
              <a:rPr lang="en-US" sz="2200" spc="30" dirty="0" err="1" smtClean="0">
                <a:solidFill>
                  <a:srgbClr val="FFFFFF"/>
                </a:solidFill>
              </a:rPr>
              <a:t>adm</a:t>
            </a:r>
            <a:r>
              <a:rPr lang="en-US" sz="2200" spc="30" dirty="0" smtClean="0">
                <a:solidFill>
                  <a:srgbClr val="FFFFFF"/>
                </a:solidFill>
              </a:rPr>
              <a:t>)</a:t>
            </a:r>
          </a:p>
          <a:p>
            <a:pPr marL="797814" lvl="1" indent="-342900">
              <a:spcBef>
                <a:spcPts val="1200"/>
              </a:spcBef>
              <a:buFont typeface="Arial"/>
              <a:buChar char="•"/>
            </a:pPr>
            <a:r>
              <a:rPr lang="en-US" sz="2200" spc="30" dirty="0" smtClean="0">
                <a:solidFill>
                  <a:srgbClr val="FFFFFF"/>
                </a:solidFill>
              </a:rPr>
              <a:t>4,083 part-time employees (25%, 1,027 academic; 18%, 752 wage staff; 57%, 2304 student wages) </a:t>
            </a:r>
          </a:p>
          <a:p>
            <a:pPr marL="797814" lvl="1" indent="-342900">
              <a:spcBef>
                <a:spcPts val="1200"/>
              </a:spcBef>
              <a:buFont typeface="Arial"/>
              <a:buChar char="•"/>
            </a:pPr>
            <a:r>
              <a:rPr lang="en-US" sz="2200" spc="30" dirty="0" smtClean="0">
                <a:solidFill>
                  <a:srgbClr val="FFFFFF"/>
                </a:solidFill>
              </a:rPr>
              <a:t>1,000 advisers serve campus and technical program boards</a:t>
            </a:r>
          </a:p>
          <a:p>
            <a:pPr marL="797814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12 </a:t>
            </a:r>
            <a:r>
              <a:rPr lang="en-US" sz="2200" dirty="0"/>
              <a:t>campuses awarded </a:t>
            </a:r>
            <a:r>
              <a:rPr lang="en-US" sz="2200" i="1" dirty="0"/>
              <a:t>Invent </a:t>
            </a:r>
            <a:r>
              <a:rPr lang="en-US" sz="2200" i="1" dirty="0" smtClean="0"/>
              <a:t>Penn </a:t>
            </a:r>
            <a:r>
              <a:rPr lang="en-US" sz="2200" i="1" dirty="0"/>
              <a:t>State </a:t>
            </a:r>
            <a:r>
              <a:rPr lang="en-US" sz="2200" dirty="0"/>
              <a:t>seed grants to fuel </a:t>
            </a:r>
            <a:r>
              <a:rPr lang="en-US" sz="2200" dirty="0" smtClean="0"/>
              <a:t>economic </a:t>
            </a:r>
            <a:r>
              <a:rPr lang="en-US" sz="2200" dirty="0"/>
              <a:t>development and </a:t>
            </a:r>
            <a:r>
              <a:rPr lang="en-US" sz="2200" dirty="0" smtClean="0"/>
              <a:t>entrepreneurship </a:t>
            </a:r>
            <a:r>
              <a:rPr lang="en-US" sz="2200" dirty="0"/>
              <a:t>in their </a:t>
            </a:r>
            <a:r>
              <a:rPr lang="en-US" sz="2200" dirty="0" smtClean="0"/>
              <a:t>surrounding </a:t>
            </a:r>
            <a:r>
              <a:rPr lang="en-US" sz="2200" dirty="0"/>
              <a:t>communities. </a:t>
            </a:r>
          </a:p>
          <a:p>
            <a:pPr marL="454914" lvl="1">
              <a:spcBef>
                <a:spcPts val="1200"/>
              </a:spcBef>
            </a:pPr>
            <a:endParaRPr lang="en-US" sz="2400" spc="30" dirty="0" smtClean="0">
              <a:solidFill>
                <a:srgbClr val="FFFFFF"/>
              </a:solidFill>
            </a:endParaRPr>
          </a:p>
          <a:p>
            <a:pPr marL="0" lvl="1" defTabSz="457200">
              <a:spcBef>
                <a:spcPts val="1200"/>
              </a:spcBef>
              <a:buFont typeface="Arial"/>
              <a:buChar char="•"/>
            </a:pPr>
            <a:endParaRPr lang="en-US" sz="2000" spc="30" dirty="0" smtClean="0">
              <a:solidFill>
                <a:srgbClr val="FFFFFF"/>
              </a:solidFill>
            </a:endParaRPr>
          </a:p>
          <a:p>
            <a:pPr lvl="1" defTabSz="457200"/>
            <a:endParaRPr lang="en-US" spc="3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248400"/>
            <a:ext cx="79218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en-US" sz="1200" dirty="0">
                <a:solidFill>
                  <a:prstClr val="white"/>
                </a:solidFill>
              </a:rPr>
              <a:t>Source: </a:t>
            </a:r>
            <a:r>
              <a:rPr lang="en-US" sz="1200" dirty="0" smtClean="0">
                <a:solidFill>
                  <a:prstClr val="white"/>
                </a:solidFill>
              </a:rPr>
              <a:t>Budget Office_March_2016;_Semi-Annual Employment Headcount (filled positions);Alumni Association Report</a:t>
            </a:r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1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9144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prstClr val="white"/>
                </a:solidFill>
              </a:rPr>
              <a:t>Commonwealth Campuses evolved from outreach </a:t>
            </a:r>
            <a:br>
              <a:rPr lang="en-US" sz="2800" b="1" dirty="0" smtClean="0">
                <a:solidFill>
                  <a:prstClr val="white"/>
                </a:solidFill>
              </a:rPr>
            </a:br>
            <a:r>
              <a:rPr lang="en-US" sz="2800" b="1" dirty="0" smtClean="0">
                <a:solidFill>
                  <a:prstClr val="white"/>
                </a:solidFill>
              </a:rPr>
              <a:t>centers to academic colleges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772400" cy="4419600"/>
          </a:xfrm>
        </p:spPr>
        <p:txBody>
          <a:bodyPr>
            <a:normAutofit/>
          </a:bodyPr>
          <a:lstStyle/>
          <a:p>
            <a:pPr marL="346075" indent="-346075"/>
            <a:r>
              <a:rPr lang="en-US" sz="2200" dirty="0" smtClean="0">
                <a:solidFill>
                  <a:srgbClr val="FFFFFF"/>
                </a:solidFill>
              </a:rPr>
              <a:t>Six Academic Colleges</a:t>
            </a:r>
          </a:p>
          <a:p>
            <a:pPr marL="740664" lvl="1">
              <a:buFont typeface="Arial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</a:rPr>
              <a:t>Abington College</a:t>
            </a:r>
            <a:endParaRPr lang="en-US" sz="2200" dirty="0">
              <a:solidFill>
                <a:prstClr val="white"/>
              </a:solidFill>
            </a:endParaRPr>
          </a:p>
          <a:p>
            <a:pPr marL="740664" lvl="1">
              <a:buFont typeface="Arial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</a:rPr>
              <a:t>Altoona College</a:t>
            </a:r>
            <a:endParaRPr lang="en-US" sz="2200" dirty="0">
              <a:solidFill>
                <a:prstClr val="white"/>
              </a:solidFill>
            </a:endParaRPr>
          </a:p>
          <a:p>
            <a:pPr marL="740664" lvl="1">
              <a:buFont typeface="Arial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</a:rPr>
              <a:t>Berks College</a:t>
            </a:r>
          </a:p>
          <a:p>
            <a:pPr marL="740664" lvl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white"/>
                </a:solidFill>
              </a:rPr>
              <a:t>Erie, The </a:t>
            </a:r>
            <a:r>
              <a:rPr lang="en-US" sz="2200" dirty="0" err="1" smtClean="0">
                <a:solidFill>
                  <a:prstClr val="white"/>
                </a:solidFill>
              </a:rPr>
              <a:t>Behrend</a:t>
            </a:r>
            <a:r>
              <a:rPr lang="en-US" sz="2200" dirty="0" smtClean="0">
                <a:solidFill>
                  <a:prstClr val="white"/>
                </a:solidFill>
              </a:rPr>
              <a:t> College</a:t>
            </a:r>
            <a:endParaRPr lang="en-US" sz="2200" dirty="0">
              <a:solidFill>
                <a:prstClr val="white"/>
              </a:solidFill>
            </a:endParaRPr>
          </a:p>
          <a:p>
            <a:pPr marL="740664" lvl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white"/>
                </a:solidFill>
              </a:rPr>
              <a:t>Harrisburg, The Capital College</a:t>
            </a:r>
          </a:p>
          <a:p>
            <a:pPr marL="740664" lvl="1">
              <a:spcBef>
                <a:spcPts val="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white"/>
                </a:solidFill>
              </a:rPr>
              <a:t>University College (14 </a:t>
            </a:r>
            <a:r>
              <a:rPr lang="en-US" sz="2200" dirty="0" smtClean="0">
                <a:solidFill>
                  <a:prstClr val="white"/>
                </a:solidFill>
              </a:rPr>
              <a:t>campuses)</a:t>
            </a:r>
          </a:p>
          <a:p>
            <a:pPr marL="740664" lvl="1">
              <a:spcBef>
                <a:spcPts val="0"/>
              </a:spcBef>
              <a:buFont typeface="Arial" pitchFamily="34" charset="0"/>
              <a:buChar char="•"/>
            </a:pPr>
            <a:endParaRPr lang="en-US" sz="2200" dirty="0" smtClean="0">
              <a:solidFill>
                <a:prstClr val="white"/>
              </a:solidFill>
            </a:endParaRPr>
          </a:p>
          <a:p>
            <a:pPr lvl="0"/>
            <a:r>
              <a:rPr lang="en-US" sz="2200" dirty="0" smtClean="0">
                <a:solidFill>
                  <a:prstClr val="white"/>
                </a:solidFill>
              </a:rPr>
              <a:t>One Academic School </a:t>
            </a:r>
            <a:endParaRPr lang="en-US" sz="2200" dirty="0">
              <a:solidFill>
                <a:prstClr val="white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white"/>
                </a:solidFill>
              </a:rPr>
              <a:t>Great Valley School of Graduate Professional Studies</a:t>
            </a:r>
            <a:endParaRPr lang="en-US" sz="2200" dirty="0">
              <a:solidFill>
                <a:prstClr val="white"/>
              </a:solidFill>
            </a:endParaRPr>
          </a:p>
          <a:p>
            <a:pPr marL="454914" lvl="1" indent="0">
              <a:spcBef>
                <a:spcPts val="0"/>
              </a:spcBef>
              <a:buNone/>
            </a:pPr>
            <a:endParaRPr lang="en-US" sz="2400" dirty="0">
              <a:solidFill>
                <a:prstClr val="white"/>
              </a:solidFill>
            </a:endParaRPr>
          </a:p>
          <a:p>
            <a:pPr marL="740664" lvl="1">
              <a:buFont typeface="Arial" pitchFamily="34" charset="0"/>
              <a:buChar char="•"/>
            </a:pPr>
            <a:endParaRPr lang="en-US" sz="2400" dirty="0">
              <a:solidFill>
                <a:prstClr val="white"/>
              </a:solidFill>
            </a:endParaRPr>
          </a:p>
          <a:p>
            <a:pPr marL="740664" lvl="1">
              <a:buFont typeface="Arial" pitchFamily="34" charset="0"/>
              <a:buChar char="•"/>
            </a:pPr>
            <a:endParaRPr lang="en-US" sz="2400" dirty="0">
              <a:solidFill>
                <a:prstClr val="white"/>
              </a:solidFill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758518"/>
            <a:ext cx="3543146" cy="257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2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8114" y="1217720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7462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+mj-lt"/>
              </a:rPr>
              <a:t>Penn State’s Commonwealth Campuses serve a large, diverse student body of modest resources 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4213" y="1688842"/>
            <a:ext cx="7273987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31,394 students; nearly 40% of Penn State’s total residential   	student body 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89% Pennsylvania residents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75% traditional-aged; 25</a:t>
            </a:r>
            <a:r>
              <a:rPr lang="en-US" sz="2100" dirty="0"/>
              <a:t>% </a:t>
            </a:r>
            <a:r>
              <a:rPr lang="en-US" sz="2100" dirty="0" smtClean="0"/>
              <a:t>are </a:t>
            </a:r>
            <a:r>
              <a:rPr lang="en-US" sz="2100" dirty="0"/>
              <a:t>adults, including </a:t>
            </a:r>
            <a:r>
              <a:rPr lang="en-US" sz="2100" dirty="0" smtClean="0"/>
              <a:t> 1,300 veterans</a:t>
            </a:r>
          </a:p>
          <a:p>
            <a:pPr marL="283464" lvl="1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40% first-generation college students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23% from underrepresented groups (18% at UP)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81% receive financial aid; 62</a:t>
            </a:r>
            <a:r>
              <a:rPr lang="en-US" sz="2100" dirty="0"/>
              <a:t>% work an average of 22 hours/week</a:t>
            </a:r>
          </a:p>
          <a:p>
            <a:pPr marL="285750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$57,686 </a:t>
            </a:r>
            <a:r>
              <a:rPr lang="en-US" sz="2100" dirty="0"/>
              <a:t>median family </a:t>
            </a:r>
            <a:r>
              <a:rPr lang="en-US" sz="2100" dirty="0" smtClean="0"/>
              <a:t>income of students who applied for aid</a:t>
            </a:r>
            <a:endParaRPr lang="en-US" sz="2200" dirty="0" smtClean="0"/>
          </a:p>
          <a:p>
            <a:pPr marL="283464" defTabSz="457200"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8600" y="62484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prstClr val="white"/>
                </a:solidFill>
              </a:rPr>
              <a:t>Source: Data Warehouse: Official Database; Official Enrollment Table, </a:t>
            </a:r>
            <a:r>
              <a:rPr lang="en-US" sz="1200" dirty="0" smtClean="0">
                <a:solidFill>
                  <a:prstClr val="white"/>
                </a:solidFill>
              </a:rPr>
              <a:t>2016_includes Great Valley; OSA Profile_2014-15; PA Data Center 2015 Facts</a:t>
            </a:r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8114" y="1217720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7462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+mj-lt"/>
              </a:rPr>
              <a:t>Penn State’s unique academic structure extends access to a University-wide curriculum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4213" y="1688842"/>
            <a:ext cx="72739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Students earn a Penn State degree no matter which campus or campuses they attend.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One University faculty senate with representation from all campuses oversees curriculum development. 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Shared curriculum enables students</a:t>
            </a:r>
          </a:p>
          <a:p>
            <a:pPr marL="740664" lvl="1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To complete classes at any Penn State campus and progress toward their degrees.</a:t>
            </a:r>
          </a:p>
          <a:p>
            <a:pPr marL="740664" lvl="1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Leverage faculty resources to share 8 programs via technology and in residence.</a:t>
            </a:r>
            <a:endParaRPr lang="en-US" sz="2200" dirty="0"/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endParaRPr lang="en-US" sz="2200" dirty="0" smtClean="0"/>
          </a:p>
          <a:p>
            <a:pPr marL="283464" defTabSz="457200">
              <a:lnSpc>
                <a:spcPct val="15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186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8114" y="1217720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381000"/>
            <a:ext cx="7775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Commonwealth Campuses provide a portal </a:t>
            </a:r>
          </a:p>
          <a:p>
            <a:r>
              <a:rPr lang="en-US" sz="2800" b="1" dirty="0" smtClean="0">
                <a:latin typeface="+mj-lt"/>
              </a:rPr>
              <a:t>to the broader University</a:t>
            </a:r>
            <a:endParaRPr lang="en-US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3170" y="1524000"/>
            <a:ext cx="734263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55% of all first-year associate and baccalaureate students start at a Commonwealth Campus</a:t>
            </a:r>
          </a:p>
          <a:p>
            <a:pPr marL="283464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4,400 </a:t>
            </a:r>
            <a:r>
              <a:rPr lang="en-US" sz="2100" dirty="0"/>
              <a:t>students transition annually among Penn State </a:t>
            </a:r>
            <a:r>
              <a:rPr lang="en-US" sz="2100" dirty="0" smtClean="0"/>
              <a:t>campuses</a:t>
            </a:r>
          </a:p>
          <a:p>
            <a:pPr marL="283464" lvl="1" defTabSz="457200">
              <a:spcBef>
                <a:spcPts val="1200"/>
              </a:spcBef>
            </a:pPr>
            <a:r>
              <a:rPr lang="en-US" sz="2100" dirty="0"/>
              <a:t>		</a:t>
            </a:r>
            <a:r>
              <a:rPr lang="en-US" sz="2100" dirty="0" smtClean="0"/>
              <a:t>77</a:t>
            </a:r>
            <a:r>
              <a:rPr lang="en-US" sz="2100" dirty="0"/>
              <a:t>% (</a:t>
            </a:r>
            <a:r>
              <a:rPr lang="en-US" sz="2100" dirty="0" smtClean="0"/>
              <a:t>3,400</a:t>
            </a:r>
            <a:r>
              <a:rPr lang="en-US" sz="2100" dirty="0"/>
              <a:t>) change assignment to University Park </a:t>
            </a:r>
            <a:r>
              <a:rPr lang="en-US" sz="2100" dirty="0" smtClean="0"/>
              <a:t>				</a:t>
            </a:r>
            <a:r>
              <a:rPr lang="en-US" sz="2100" dirty="0"/>
              <a:t> </a:t>
            </a:r>
            <a:r>
              <a:rPr lang="en-US" sz="2100" dirty="0" smtClean="0"/>
              <a:t>  from a Commonwealth Campus</a:t>
            </a:r>
          </a:p>
          <a:p>
            <a:pPr marL="283464" indent="-457200" defTabSz="457200">
              <a:spcBef>
                <a:spcPts val="1200"/>
              </a:spcBef>
            </a:pPr>
            <a:r>
              <a:rPr lang="en-US" sz="2100" dirty="0"/>
              <a:t>	</a:t>
            </a:r>
            <a:r>
              <a:rPr lang="en-US" sz="2100" dirty="0" smtClean="0"/>
              <a:t>		18% (800) </a:t>
            </a:r>
            <a:r>
              <a:rPr lang="en-US" sz="2100" dirty="0"/>
              <a:t>move from one Commonwealth Campus to </a:t>
            </a:r>
            <a:r>
              <a:rPr lang="en-US" sz="2100" dirty="0" smtClean="0"/>
              <a:t>			   another Commonwealth Campus</a:t>
            </a:r>
          </a:p>
          <a:p>
            <a:pPr marL="283464" indent="-457200" defTabSz="457200">
              <a:spcBef>
                <a:spcPts val="1200"/>
              </a:spcBef>
            </a:pPr>
            <a:r>
              <a:rPr lang="en-US" sz="2100" dirty="0" smtClean="0"/>
              <a:t>			5% (200) </a:t>
            </a:r>
            <a:r>
              <a:rPr lang="en-US" sz="2100" dirty="0"/>
              <a:t>go from University Park or the World </a:t>
            </a:r>
            <a:r>
              <a:rPr lang="en-US" sz="2100" dirty="0" smtClean="0"/>
              <a:t>campus to 		   a Commonwealth Campus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400800"/>
            <a:ext cx="7161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200" dirty="0" smtClean="0"/>
              <a:t>Source: Data Warehouse, </a:t>
            </a:r>
            <a:r>
              <a:rPr lang="en-US" sz="1200" dirty="0"/>
              <a:t> </a:t>
            </a:r>
            <a:r>
              <a:rPr lang="en-US" sz="1200" dirty="0" smtClean="0"/>
              <a:t>Official Database, Official Enrollment Table, 2015</a:t>
            </a:r>
          </a:p>
        </p:txBody>
      </p:sp>
    </p:spTree>
    <p:extLst>
      <p:ext uri="{BB962C8B-B14F-4D97-AF65-F5344CB8AC3E}">
        <p14:creationId xmlns:p14="http://schemas.microsoft.com/office/powerpoint/2010/main" val="27637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581649"/>
            <a:ext cx="8296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Commonwealth Campuses serve transfer students</a:t>
            </a:r>
            <a:endParaRPr lang="en-US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447800"/>
            <a:ext cx="7501812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3464" lvl="1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About 2,000 students transfer to Commonwealth Campuses from other PA colleges and universities (80% of all residential transfer students to Penn State)</a:t>
            </a:r>
          </a:p>
          <a:p>
            <a:pPr marL="454914" lvl="2" defTabSz="457200">
              <a:spcBef>
                <a:spcPts val="1200"/>
              </a:spcBef>
            </a:pPr>
            <a:r>
              <a:rPr lang="en-US" sz="2100" dirty="0"/>
              <a:t>	</a:t>
            </a:r>
            <a:r>
              <a:rPr lang="en-US" sz="2100" dirty="0" smtClean="0"/>
              <a:t>	60</a:t>
            </a:r>
            <a:r>
              <a:rPr lang="en-US" sz="2100" dirty="0"/>
              <a:t>% of transfers come from other PA four-year </a:t>
            </a:r>
            <a:r>
              <a:rPr lang="en-US" sz="2100" dirty="0" smtClean="0"/>
              <a:t>					</a:t>
            </a:r>
            <a:r>
              <a:rPr lang="en-US" sz="2100" dirty="0"/>
              <a:t> </a:t>
            </a:r>
            <a:r>
              <a:rPr lang="en-US" sz="2100" dirty="0" smtClean="0"/>
              <a:t> colleges</a:t>
            </a:r>
            <a:r>
              <a:rPr lang="en-US" sz="2100" dirty="0"/>
              <a:t>; </a:t>
            </a:r>
            <a:r>
              <a:rPr lang="en-US" sz="2100" dirty="0" smtClean="0"/>
              <a:t>25</a:t>
            </a:r>
            <a:r>
              <a:rPr lang="en-US" sz="2100" dirty="0"/>
              <a:t>%  from PASSHE </a:t>
            </a:r>
            <a:r>
              <a:rPr lang="en-US" sz="2100" dirty="0" smtClean="0"/>
              <a:t>universities	</a:t>
            </a:r>
          </a:p>
          <a:p>
            <a:pPr marL="454914" lvl="2" defTabSz="457200">
              <a:spcBef>
                <a:spcPts val="1200"/>
              </a:spcBef>
            </a:pPr>
            <a:r>
              <a:rPr lang="en-US" sz="2100" dirty="0" smtClean="0"/>
              <a:t>		40</a:t>
            </a:r>
            <a:r>
              <a:rPr lang="en-US" sz="2100" dirty="0"/>
              <a:t>% transfer from community colleges</a:t>
            </a:r>
            <a:endParaRPr lang="en-US" sz="2100" dirty="0" smtClean="0"/>
          </a:p>
          <a:p>
            <a:pPr marL="283464" lvl="1" indent="-285750" defTabSz="4572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100" dirty="0" smtClean="0"/>
              <a:t>28% (862,171) of Pennsylvanians between the ages of 25 and 44 have some college but no bachelors degree – a pool of prospective students</a:t>
            </a:r>
            <a:endParaRPr lang="en-US" sz="21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6324600"/>
            <a:ext cx="716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Data Warehouse: Student Database, Semester Table, Transcript Table, 2011_2012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329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8171" y="499575"/>
            <a:ext cx="7254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sz="2800" b="1" dirty="0">
              <a:solidFill>
                <a:srgbClr val="1F497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8114" y="1217720"/>
            <a:ext cx="6492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433625"/>
            <a:ext cx="8000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latin typeface="+mj-lt"/>
              </a:rPr>
              <a:t>Commonwealth Campuses </a:t>
            </a:r>
            <a:r>
              <a:rPr lang="en-US" sz="2800" b="1" dirty="0" smtClean="0">
                <a:latin typeface="+mj-lt"/>
              </a:rPr>
              <a:t>contribute to the educational attainment of their communities</a:t>
            </a:r>
            <a:endParaRPr lang="en-US" sz="2800" dirty="0">
              <a:solidFill>
                <a:srgbClr val="1F497D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5969" y="1606103"/>
            <a:ext cx="7204715" cy="61247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lvl="1" indent="-342900" defTabSz="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Over 4,700 undergraduate degrees conferred annually; 28% of all Penn State degrees conferred</a:t>
            </a:r>
          </a:p>
          <a:p>
            <a:pPr marL="283464" indent="-285750">
              <a:buFont typeface="Arial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21 Associate degrees </a:t>
            </a:r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2,721 students enrolled </a:t>
            </a:r>
            <a:r>
              <a:rPr lang="en-US" sz="2000" dirty="0" smtClean="0"/>
              <a:t> </a:t>
            </a:r>
            <a:endParaRPr lang="en-US" sz="2000" dirty="0"/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768 degrees </a:t>
            </a:r>
            <a:r>
              <a:rPr lang="en-US" sz="2000" dirty="0" smtClean="0"/>
              <a:t>conferred; 84</a:t>
            </a:r>
            <a:r>
              <a:rPr lang="en-US" sz="2000" dirty="0"/>
              <a:t>% of University Associate degrees conferred </a:t>
            </a:r>
          </a:p>
          <a:p>
            <a:pPr marL="283464" indent="-285750">
              <a:buFont typeface="Arial" pitchFamily="34" charset="0"/>
              <a:buChar char="•"/>
            </a:pPr>
            <a:r>
              <a:rPr lang="en-US" sz="2000" dirty="0"/>
              <a:t>107 Baccalaureate degrees </a:t>
            </a:r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16,297 students enrolled </a:t>
            </a:r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4,222 degrees </a:t>
            </a:r>
            <a:r>
              <a:rPr lang="en-US" sz="2000" dirty="0" smtClean="0"/>
              <a:t>conferred; 25</a:t>
            </a:r>
            <a:r>
              <a:rPr lang="en-US" sz="2000" dirty="0"/>
              <a:t>% of University baccalaureate degree conferred </a:t>
            </a:r>
          </a:p>
          <a:p>
            <a:pPr marL="283464" indent="-285750">
              <a:buFont typeface="Arial" pitchFamily="34" charset="0"/>
              <a:buChar char="•"/>
            </a:pPr>
            <a:r>
              <a:rPr lang="en-US" sz="2000" dirty="0"/>
              <a:t>35 Graduate degrees </a:t>
            </a:r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2,120 students </a:t>
            </a:r>
            <a:r>
              <a:rPr lang="en-US" sz="2000" dirty="0" smtClean="0"/>
              <a:t>enrolled</a:t>
            </a:r>
            <a:endParaRPr lang="en-US" sz="2000" dirty="0"/>
          </a:p>
          <a:p>
            <a:pPr marL="740664" lvl="1" indent="-285750">
              <a:buFont typeface="Arial" pitchFamily="34" charset="0"/>
              <a:buChar char="•"/>
            </a:pPr>
            <a:r>
              <a:rPr lang="en-US" sz="2000" dirty="0"/>
              <a:t>1101 degrees </a:t>
            </a:r>
            <a:r>
              <a:rPr lang="en-US" sz="2000" dirty="0" smtClean="0"/>
              <a:t>conferred; 30</a:t>
            </a:r>
            <a:r>
              <a:rPr lang="en-US" sz="2000" dirty="0"/>
              <a:t>% of University masters degrees conferred</a:t>
            </a:r>
          </a:p>
          <a:p>
            <a:pPr marL="283464" indent="-285750">
              <a:buFont typeface="Arial" pitchFamily="34" charset="0"/>
              <a:buChar char="•"/>
            </a:pPr>
            <a:endParaRPr lang="en-US" sz="2000" dirty="0">
              <a:solidFill>
                <a:prstClr val="white"/>
              </a:solidFill>
            </a:endParaRPr>
          </a:p>
          <a:p>
            <a:pPr marL="0" lvl="1" defTabSz="457200">
              <a:spcBef>
                <a:spcPts val="1200"/>
              </a:spcBef>
            </a:pPr>
            <a:endParaRPr lang="en-US" sz="2000" dirty="0">
              <a:solidFill>
                <a:prstClr val="black"/>
              </a:solidFill>
            </a:endParaRPr>
          </a:p>
          <a:p>
            <a:pPr marL="342900" lvl="1" indent="-342900" defTabSz="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100" dirty="0" smtClean="0"/>
          </a:p>
          <a:p>
            <a:pPr marL="283464" lvl="1" defTabSz="457200">
              <a:spcBef>
                <a:spcPts val="1200"/>
              </a:spcBef>
            </a:pPr>
            <a:r>
              <a:rPr lang="en-US" sz="2100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6324600"/>
            <a:ext cx="7467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en-US" sz="1200" dirty="0">
                <a:solidFill>
                  <a:prstClr val="white"/>
                </a:solidFill>
              </a:rPr>
              <a:t>Source: Data Warehouse: Official Database; Official  Enrollment Table, </a:t>
            </a:r>
            <a:r>
              <a:rPr lang="en-US" sz="1200" dirty="0" smtClean="0">
                <a:solidFill>
                  <a:prstClr val="white"/>
                </a:solidFill>
              </a:rPr>
              <a:t>2015; </a:t>
            </a:r>
            <a:r>
              <a:rPr lang="en-US" sz="1200" dirty="0">
                <a:solidFill>
                  <a:prstClr val="white"/>
                </a:solidFill>
              </a:rPr>
              <a:t>Graduation rates </a:t>
            </a:r>
            <a:r>
              <a:rPr lang="en-US" sz="1200" dirty="0" smtClean="0">
                <a:solidFill>
                  <a:prstClr val="white"/>
                </a:solidFill>
              </a:rPr>
              <a:t>2008 cohort1</a:t>
            </a:r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6826</TotalTime>
  <Words>1199</Words>
  <Application>Microsoft Office PowerPoint</Application>
  <PresentationFormat>On-screen Show (4:3)</PresentationFormat>
  <Paragraphs>158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  The Commonwealth Campuses  </vt:lpstr>
      <vt:lpstr>The University’s multi-campus structure evolved over a century to serve the founding land-grant mission</vt:lpstr>
      <vt:lpstr>PowerPoint Presentation</vt:lpstr>
      <vt:lpstr>Commonwealth Campuses evolved from outreach  centers to academic colleges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Commonwealth Campuses</dc:title>
  <dc:creator>Cochrane, Patti</dc:creator>
  <cp:lastModifiedBy>EKDAHL, MELANIE</cp:lastModifiedBy>
  <cp:revision>328</cp:revision>
  <cp:lastPrinted>2016-07-14T17:25:10Z</cp:lastPrinted>
  <dcterms:created xsi:type="dcterms:W3CDTF">2012-05-15T01:40:25Z</dcterms:created>
  <dcterms:modified xsi:type="dcterms:W3CDTF">2016-07-14T17:25:24Z</dcterms:modified>
</cp:coreProperties>
</file>